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1" r:id="rId8"/>
    <p:sldId id="262" r:id="rId9"/>
    <p:sldId id="265" r:id="rId10"/>
    <p:sldId id="266" r:id="rId11"/>
    <p:sldId id="269" r:id="rId12"/>
    <p:sldId id="267" r:id="rId13"/>
    <p:sldId id="268" r:id="rId1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t-BR" smtClean="0"/>
              <a:t>Clique para editar o estilo do título mestre</a:t>
            </a:r>
            <a:endParaRPr kumimoji="0" lang="en-US"/>
          </a:p>
        </p:txBody>
      </p:sp>
      <p:sp>
        <p:nvSpPr>
          <p:cNvPr id="28" name="Espaço Reservado para Data 27"/>
          <p:cNvSpPr>
            <a:spLocks noGrp="1"/>
          </p:cNvSpPr>
          <p:nvPr>
            <p:ph type="dt" sz="half" idx="10"/>
          </p:nvPr>
        </p:nvSpPr>
        <p:spPr/>
        <p:txBody>
          <a:bodyPr/>
          <a:lstStyle/>
          <a:p>
            <a:fld id="{5C484021-FDA3-404B-AC4D-2EC8938D626D}" type="datetimeFigureOut">
              <a:rPr lang="pt-BR" smtClean="0"/>
              <a:pPr/>
              <a:t>02/06/2014</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29" name="Espaço Reservado para Número de Slide 28"/>
          <p:cNvSpPr>
            <a:spLocks noGrp="1"/>
          </p:cNvSpPr>
          <p:nvPr>
            <p:ph type="sldNum" sz="quarter" idx="12"/>
          </p:nvPr>
        </p:nvSpPr>
        <p:spPr/>
        <p:txBody>
          <a:bodyPr/>
          <a:lstStyle/>
          <a:p>
            <a:fld id="{6F5FB092-19AD-476B-AB42-64C7B0F7DDBC}" type="slidenum">
              <a:rPr lang="pt-BR" smtClean="0"/>
              <a:pPr/>
              <a:t>‹nº›</a:t>
            </a:fld>
            <a:endParaRPr lang="pt-BR"/>
          </a:p>
        </p:txBody>
      </p:sp>
      <p:sp>
        <p:nvSpPr>
          <p:cNvPr id="9" name="Subtítu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5C484021-FDA3-404B-AC4D-2EC8938D626D}" type="datetimeFigureOut">
              <a:rPr lang="pt-BR" smtClean="0"/>
              <a:pPr/>
              <a:t>02/06/2014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5FB092-19AD-476B-AB42-64C7B0F7DDB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5C484021-FDA3-404B-AC4D-2EC8938D626D}" type="datetimeFigureOut">
              <a:rPr lang="pt-BR" smtClean="0"/>
              <a:pPr/>
              <a:t>02/06/2014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5FB092-19AD-476B-AB42-64C7B0F7DDB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5C484021-FDA3-404B-AC4D-2EC8938D626D}" type="datetimeFigureOut">
              <a:rPr lang="pt-BR" smtClean="0"/>
              <a:pPr/>
              <a:t>02/06/2014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5FB092-19AD-476B-AB42-64C7B0F7DDB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3">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5C484021-FDA3-404B-AC4D-2EC8938D626D}" type="datetimeFigureOut">
              <a:rPr lang="pt-BR" smtClean="0"/>
              <a:pPr/>
              <a:t>02/06/2014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7924800" y="6416675"/>
            <a:ext cx="762000" cy="365125"/>
          </a:xfrm>
        </p:spPr>
        <p:txBody>
          <a:bodyPr/>
          <a:lstStyle/>
          <a:p>
            <a:fld id="{6F5FB092-19AD-476B-AB42-64C7B0F7DDBC}"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5C484021-FDA3-404B-AC4D-2EC8938D626D}" type="datetimeFigureOut">
              <a:rPr lang="pt-BR" smtClean="0"/>
              <a:pPr/>
              <a:t>02/06/2014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5FB092-19AD-476B-AB42-64C7B0F7DDB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5C484021-FDA3-404B-AC4D-2EC8938D626D}" type="datetimeFigureOut">
              <a:rPr lang="pt-BR" smtClean="0"/>
              <a:pPr/>
              <a:t>02/06/2014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F5FB092-19AD-476B-AB42-64C7B0F7DDB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5C484021-FDA3-404B-AC4D-2EC8938D626D}" type="datetimeFigureOut">
              <a:rPr lang="pt-BR" smtClean="0"/>
              <a:pPr/>
              <a:t>02/06/2014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F5FB092-19AD-476B-AB42-64C7B0F7DDB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C484021-FDA3-404B-AC4D-2EC8938D626D}" type="datetimeFigureOut">
              <a:rPr lang="pt-BR" smtClean="0"/>
              <a:pPr/>
              <a:t>02/06/2014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F5FB092-19AD-476B-AB42-64C7B0F7DDB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5C484021-FDA3-404B-AC4D-2EC8938D626D}" type="datetimeFigureOut">
              <a:rPr lang="pt-BR" smtClean="0"/>
              <a:pPr/>
              <a:t>02/06/2014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5FB092-19AD-476B-AB42-64C7B0F7DDB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t-BR" smtClean="0">
                <a:solidFill>
                  <a:schemeClr val="lt1"/>
                </a:solidFill>
                <a:latin typeface="+mn-lt"/>
                <a:ea typeface="+mn-ea"/>
                <a:cs typeface="+mn-cs"/>
              </a:rPr>
              <a:t>Clique no ícone para adicionar uma imagem</a:t>
            </a:r>
            <a:endParaRPr kumimoji="0" lang="en-US" dirty="0">
              <a:solidFill>
                <a:schemeClr val="lt1"/>
              </a:solidFill>
              <a:latin typeface="+mn-lt"/>
              <a:ea typeface="+mn-ea"/>
              <a:cs typeface="+mn-cs"/>
            </a:endParaRPr>
          </a:p>
        </p:txBody>
      </p:sp>
      <p:sp>
        <p:nvSpPr>
          <p:cNvPr id="4" name="Espaço Reservado para Tex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5C484021-FDA3-404B-AC4D-2EC8938D626D}" type="datetimeFigureOut">
              <a:rPr lang="pt-BR" smtClean="0"/>
              <a:pPr/>
              <a:t>02/06/2014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5FB092-19AD-476B-AB42-64C7B0F7DDB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C484021-FDA3-404B-AC4D-2EC8938D626D}" type="datetimeFigureOut">
              <a:rPr lang="pt-BR" smtClean="0"/>
              <a:pPr/>
              <a:t>02/06/2014</a:t>
            </a:fld>
            <a:endParaRPr lang="pt-BR"/>
          </a:p>
        </p:txBody>
      </p:sp>
      <p:sp>
        <p:nvSpPr>
          <p:cNvPr id="3" name="Espaço Reservado para Rodapé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t-BR"/>
          </a:p>
        </p:txBody>
      </p:sp>
      <p:sp>
        <p:nvSpPr>
          <p:cNvPr id="23" name="Espaço Reservado para Número de Slid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F5FB092-19AD-476B-AB42-64C7B0F7DDBC}"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rio2016.com/en/the-games/paralympic/sports" TargetMode="External"/><Relationship Id="rId2" Type="http://schemas.openxmlformats.org/officeDocument/2006/relationships/hyperlink" Target="http://www.topendsports.com/events/summer/hosts/rio/sports.htm" TargetMode="External"/><Relationship Id="rId1" Type="http://schemas.openxmlformats.org/officeDocument/2006/relationships/slideLayout" Target="../slideLayouts/slideLayout2.xml"/><Relationship Id="rId5" Type="http://schemas.openxmlformats.org/officeDocument/2006/relationships/hyperlink" Target="http://swimming.about.com/od/swimmingolympics/a/olympicswimbasi.htm" TargetMode="External"/><Relationship Id="rId4" Type="http://schemas.openxmlformats.org/officeDocument/2006/relationships/hyperlink" Target="http://www.olympic.org/athletics-road-equipment-and-histor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Badminton" TargetMode="External"/><Relationship Id="rId3" Type="http://schemas.openxmlformats.org/officeDocument/2006/relationships/hyperlink" Target="http://wordpress.com/" TargetMode="External"/><Relationship Id="rId7" Type="http://schemas.openxmlformats.org/officeDocument/2006/relationships/hyperlink" Target="http://en.wikipedia.org/wiki/Golf" TargetMode="External"/><Relationship Id="rId2" Type="http://schemas.openxmlformats.org/officeDocument/2006/relationships/hyperlink" Target="http://www.wikihow.com/Start-a-Blog-on-Blogger" TargetMode="External"/><Relationship Id="rId1" Type="http://schemas.openxmlformats.org/officeDocument/2006/relationships/slideLayout" Target="../slideLayouts/slideLayout2.xml"/><Relationship Id="rId6" Type="http://schemas.openxmlformats.org/officeDocument/2006/relationships/hyperlink" Target="http://en.wikipedia.org/wiki/Kitesurfing" TargetMode="External"/><Relationship Id="rId5" Type="http://schemas.openxmlformats.org/officeDocument/2006/relationships/hyperlink" Target="http://www.olympic.org/olympic-games" TargetMode="External"/><Relationship Id="rId10" Type="http://schemas.openxmlformats.org/officeDocument/2006/relationships/hyperlink" Target="http://en.wikipedia.org/wiki/Water_polo" TargetMode="External"/><Relationship Id="rId4" Type="http://schemas.openxmlformats.org/officeDocument/2006/relationships/hyperlink" Target="http://rio2016.com/en" TargetMode="External"/><Relationship Id="rId9" Type="http://schemas.openxmlformats.org/officeDocument/2006/relationships/hyperlink" Target="http://en.wikipedia.org/wiki/Sevens_rugb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esignboom.com/cms/images/---andy/rio_new.jpg"/>
          <p:cNvPicPr>
            <a:picLocks noChangeAspect="1" noChangeArrowheads="1"/>
          </p:cNvPicPr>
          <p:nvPr/>
        </p:nvPicPr>
        <p:blipFill>
          <a:blip r:embed="rId2"/>
          <a:srcRect/>
          <a:stretch>
            <a:fillRect/>
          </a:stretch>
        </p:blipFill>
        <p:spPr bwMode="auto">
          <a:xfrm>
            <a:off x="1142976" y="214290"/>
            <a:ext cx="7072362" cy="4487233"/>
          </a:xfrm>
          <a:prstGeom prst="rect">
            <a:avLst/>
          </a:prstGeom>
          <a:noFill/>
        </p:spPr>
      </p:pic>
      <p:sp>
        <p:nvSpPr>
          <p:cNvPr id="5" name="CaixaDeTexto 4"/>
          <p:cNvSpPr txBox="1"/>
          <p:nvPr/>
        </p:nvSpPr>
        <p:spPr>
          <a:xfrm>
            <a:off x="214282" y="5214950"/>
            <a:ext cx="8786874"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400" b="1" dirty="0" smtClean="0"/>
              <a:t>Rio 2016 Olympic Games</a:t>
            </a:r>
            <a:endParaRPr lang="pt-BR" sz="4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chemeClr val="tx1"/>
                </a:solidFill>
              </a:rPr>
              <a:t>EVALUATION</a:t>
            </a:r>
            <a:endParaRPr lang="pt-BR" dirty="0">
              <a:solidFill>
                <a:schemeClr val="tx1"/>
              </a:solidFill>
            </a:endParaRPr>
          </a:p>
        </p:txBody>
      </p:sp>
      <p:sp>
        <p:nvSpPr>
          <p:cNvPr id="3" name="Espaço Reservado para Conteúdo 2"/>
          <p:cNvSpPr>
            <a:spLocks noGrp="1"/>
          </p:cNvSpPr>
          <p:nvPr>
            <p:ph idx="1"/>
          </p:nvPr>
        </p:nvSpPr>
        <p:spPr/>
        <p:txBody>
          <a:bodyPr>
            <a:normAutofit fontScale="85000" lnSpcReduction="20000"/>
          </a:bodyPr>
          <a:lstStyle/>
          <a:p>
            <a:pPr>
              <a:spcBef>
                <a:spcPts val="1200"/>
              </a:spcBef>
              <a:spcAft>
                <a:spcPts val="1200"/>
              </a:spcAft>
            </a:pPr>
            <a:r>
              <a:rPr lang="en-US" dirty="0" smtClean="0"/>
              <a:t>Your colleagues will judge your group performance and blog creation on a chart with "Very Good", "Good" and "Regular” on the following criteria:</a:t>
            </a:r>
          </a:p>
          <a:p>
            <a:pPr>
              <a:spcBef>
                <a:spcPts val="1200"/>
              </a:spcBef>
              <a:spcAft>
                <a:spcPts val="1200"/>
              </a:spcAft>
              <a:buFont typeface="Arial" pitchFamily="34" charset="0"/>
              <a:buChar char="•"/>
            </a:pPr>
            <a:r>
              <a:rPr lang="en-US" dirty="0" smtClean="0"/>
              <a:t>Creativity  </a:t>
            </a:r>
          </a:p>
          <a:p>
            <a:pPr>
              <a:spcBef>
                <a:spcPts val="1200"/>
              </a:spcBef>
              <a:spcAft>
                <a:spcPts val="1200"/>
              </a:spcAft>
              <a:buFont typeface="Arial" pitchFamily="34" charset="0"/>
              <a:buChar char="•"/>
            </a:pPr>
            <a:r>
              <a:rPr lang="en-US" dirty="0" smtClean="0"/>
              <a:t>Layout</a:t>
            </a:r>
          </a:p>
          <a:p>
            <a:pPr>
              <a:spcBef>
                <a:spcPts val="1200"/>
              </a:spcBef>
              <a:spcAft>
                <a:spcPts val="1200"/>
              </a:spcAft>
              <a:buFont typeface="Arial" pitchFamily="34" charset="0"/>
              <a:buChar char="•"/>
            </a:pPr>
            <a:r>
              <a:rPr lang="en-US" dirty="0" smtClean="0"/>
              <a:t>Language</a:t>
            </a:r>
          </a:p>
          <a:p>
            <a:pPr>
              <a:spcBef>
                <a:spcPts val="1200"/>
              </a:spcBef>
              <a:spcAft>
                <a:spcPts val="1200"/>
              </a:spcAft>
              <a:buFont typeface="Arial" pitchFamily="34" charset="0"/>
              <a:buChar char="•"/>
            </a:pPr>
            <a:r>
              <a:rPr lang="en-US" dirty="0" smtClean="0"/>
              <a:t>Research</a:t>
            </a:r>
          </a:p>
          <a:p>
            <a:pPr>
              <a:spcBef>
                <a:spcPts val="1200"/>
              </a:spcBef>
              <a:spcAft>
                <a:spcPts val="1200"/>
              </a:spcAft>
            </a:pPr>
            <a:r>
              <a:rPr lang="en-US" dirty="0" smtClean="0"/>
              <a:t>Your group must self-evaluate too. And finally, the teacher’s evaluation will complete the average.</a:t>
            </a:r>
          </a:p>
          <a:p>
            <a:endParaRPr lang="pt-BR" dirty="0" smtClean="0">
              <a:solidFill>
                <a:schemeClr val="accent1">
                  <a:lumMod val="75000"/>
                </a:schemeClr>
              </a:solidFill>
            </a:endParaRPr>
          </a:p>
          <a:p>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chemeClr val="tx1"/>
                </a:solidFill>
              </a:rPr>
              <a:t>EVALUATION CHART</a:t>
            </a:r>
            <a:endParaRPr lang="pt-BR" dirty="0"/>
          </a:p>
        </p:txBody>
      </p:sp>
      <p:graphicFrame>
        <p:nvGraphicFramePr>
          <p:cNvPr id="4" name="Espaço Reservado para Conteúdo 3"/>
          <p:cNvGraphicFramePr>
            <a:graphicFrameLocks noGrp="1"/>
          </p:cNvGraphicFramePr>
          <p:nvPr>
            <p:ph idx="1"/>
          </p:nvPr>
        </p:nvGraphicFramePr>
        <p:xfrm>
          <a:off x="500034" y="1857364"/>
          <a:ext cx="7750095" cy="3738590"/>
        </p:xfrm>
        <a:graphic>
          <a:graphicData uri="http://schemas.openxmlformats.org/drawingml/2006/table">
            <a:tbl>
              <a:tblPr firstRow="1" bandRow="1">
                <a:tableStyleId>{5C22544A-7EE6-4342-B048-85BDC9FD1C3A}</a:tableStyleId>
              </a:tblPr>
              <a:tblGrid>
                <a:gridCol w="1524318"/>
                <a:gridCol w="2068143"/>
                <a:gridCol w="2082375"/>
                <a:gridCol w="2075259"/>
              </a:tblGrid>
              <a:tr h="619129">
                <a:tc>
                  <a:txBody>
                    <a:bodyPr/>
                    <a:lstStyle/>
                    <a:p>
                      <a:r>
                        <a:rPr lang="en-US" noProof="0" smtClean="0"/>
                        <a:t>Grade</a:t>
                      </a:r>
                      <a:endParaRPr lang="en-US" noProof="0"/>
                    </a:p>
                  </a:txBody>
                  <a:tcPr>
                    <a:lnR w="57150" cap="flat" cmpd="sng" algn="ctr">
                      <a:solidFill>
                        <a:schemeClr val="tx1"/>
                      </a:solidFill>
                      <a:prstDash val="solid"/>
                      <a:round/>
                      <a:headEnd type="none" w="med" len="med"/>
                      <a:tailEnd type="none" w="med" len="med"/>
                    </a:lnR>
                  </a:tcPr>
                </a:tc>
                <a:tc>
                  <a:txBody>
                    <a:bodyPr/>
                    <a:lstStyle/>
                    <a:p>
                      <a:r>
                        <a:rPr lang="en-US" noProof="0" smtClean="0"/>
                        <a:t>Very Good</a:t>
                      </a:r>
                      <a:endParaRPr lang="en-US" noProof="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r>
                        <a:rPr lang="en-US" noProof="0" smtClean="0"/>
                        <a:t>Good </a:t>
                      </a:r>
                      <a:endParaRPr lang="en-US" noProof="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r>
                        <a:rPr lang="en-US" noProof="0" smtClean="0"/>
                        <a:t>Regular</a:t>
                      </a:r>
                      <a:endParaRPr lang="en-US" noProof="0"/>
                    </a:p>
                  </a:txBody>
                  <a:tcPr>
                    <a:lnL w="57150" cap="flat" cmpd="sng" algn="ctr">
                      <a:solidFill>
                        <a:schemeClr val="tx1"/>
                      </a:solidFill>
                      <a:prstDash val="solid"/>
                      <a:round/>
                      <a:headEnd type="none" w="med" len="med"/>
                      <a:tailEnd type="none" w="med" len="med"/>
                    </a:lnL>
                  </a:tcPr>
                </a:tc>
              </a:tr>
              <a:tr h="452441">
                <a:tc>
                  <a:txBody>
                    <a:bodyPr/>
                    <a:lstStyle/>
                    <a:p>
                      <a:r>
                        <a:rPr lang="en-US" noProof="0" smtClean="0">
                          <a:solidFill>
                            <a:schemeClr val="accent1"/>
                          </a:solidFill>
                        </a:rPr>
                        <a:t>Creativity</a:t>
                      </a:r>
                      <a:endParaRPr lang="en-US" noProof="0">
                        <a:solidFill>
                          <a:schemeClr val="accent1"/>
                        </a:solidFill>
                      </a:endParaRPr>
                    </a:p>
                  </a:txBody>
                  <a:tcPr marL="108000">
                    <a:lnR w="57150" cap="flat" cmpd="sng" algn="ctr">
                      <a:solidFill>
                        <a:schemeClr val="tx1"/>
                      </a:solidFill>
                      <a:prstDash val="solid"/>
                      <a:round/>
                      <a:headEnd type="none" w="med" len="med"/>
                      <a:tailEnd type="none" w="med" len="med"/>
                    </a:lnR>
                  </a:tcPr>
                </a:tc>
                <a:tc>
                  <a:txBody>
                    <a:bodyPr/>
                    <a:lstStyle/>
                    <a:p>
                      <a:endParaRPr lang="en-US" noProof="0"/>
                    </a:p>
                  </a:txBody>
                  <a:tcPr marL="10800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US" noProof="0"/>
                    </a:p>
                  </a:txBody>
                  <a:tcPr marL="10800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endParaRPr lang="en-US" noProof="0"/>
                    </a:p>
                  </a:txBody>
                  <a:tcPr marL="108000">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r>
              <a:tr h="357190">
                <a:tc>
                  <a:txBody>
                    <a:bodyPr/>
                    <a:lstStyle/>
                    <a:p>
                      <a:r>
                        <a:rPr lang="en-US" noProof="0" smtClean="0">
                          <a:solidFill>
                            <a:schemeClr val="accent1"/>
                          </a:solidFill>
                        </a:rPr>
                        <a:t>Layout</a:t>
                      </a:r>
                      <a:endParaRPr lang="en-US" noProof="0">
                        <a:solidFill>
                          <a:schemeClr val="accent1"/>
                        </a:solidFill>
                      </a:endParaRPr>
                    </a:p>
                  </a:txBody>
                  <a:tcPr marL="108000">
                    <a:lnR w="57150" cap="flat" cmpd="sng" algn="ctr">
                      <a:solidFill>
                        <a:schemeClr val="tx1"/>
                      </a:solidFill>
                      <a:prstDash val="solid"/>
                      <a:round/>
                      <a:headEnd type="none" w="med" len="med"/>
                      <a:tailEnd type="none" w="med" len="med"/>
                    </a:lnR>
                  </a:tcPr>
                </a:tc>
                <a:tc>
                  <a:txBody>
                    <a:bodyPr/>
                    <a:lstStyle/>
                    <a:p>
                      <a:endParaRPr lang="en-US" noProof="0"/>
                    </a:p>
                  </a:txBody>
                  <a:tcPr marL="10800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1">
                        <a:tint val="20000"/>
                      </a:schemeClr>
                    </a:solidFill>
                  </a:tcPr>
                </a:tc>
                <a:tc>
                  <a:txBody>
                    <a:bodyPr/>
                    <a:lstStyle/>
                    <a:p>
                      <a:endParaRPr lang="en-US" noProof="0"/>
                    </a:p>
                  </a:txBody>
                  <a:tcPr marL="10800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noProof="0"/>
                    </a:p>
                  </a:txBody>
                  <a:tcPr marL="108000">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420058">
                <a:tc>
                  <a:txBody>
                    <a:bodyPr/>
                    <a:lstStyle/>
                    <a:p>
                      <a:r>
                        <a:rPr lang="en-US" noProof="0" smtClean="0">
                          <a:solidFill>
                            <a:schemeClr val="accent1"/>
                          </a:solidFill>
                        </a:rPr>
                        <a:t>Language</a:t>
                      </a:r>
                      <a:endParaRPr lang="en-US" noProof="0">
                        <a:solidFill>
                          <a:schemeClr val="accent1"/>
                        </a:solidFill>
                      </a:endParaRPr>
                    </a:p>
                  </a:txBody>
                  <a:tcPr marL="108000">
                    <a:lnR w="57150" cap="flat" cmpd="sng" algn="ctr">
                      <a:solidFill>
                        <a:schemeClr val="tx1"/>
                      </a:solidFill>
                      <a:prstDash val="solid"/>
                      <a:round/>
                      <a:headEnd type="none" w="med" len="med"/>
                      <a:tailEnd type="none" w="med" len="med"/>
                    </a:lnR>
                  </a:tcPr>
                </a:tc>
                <a:tc>
                  <a:txBody>
                    <a:bodyPr/>
                    <a:lstStyle/>
                    <a:p>
                      <a:endParaRPr lang="en-US" noProof="0"/>
                    </a:p>
                  </a:txBody>
                  <a:tcPr marL="10800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noProof="0"/>
                    </a:p>
                  </a:txBody>
                  <a:tcPr marL="10800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noProof="0"/>
                    </a:p>
                  </a:txBody>
                  <a:tcPr marL="108000">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428628">
                <a:tc>
                  <a:txBody>
                    <a:bodyPr/>
                    <a:lstStyle/>
                    <a:p>
                      <a:r>
                        <a:rPr lang="en-US" noProof="0" smtClean="0">
                          <a:solidFill>
                            <a:schemeClr val="accent1"/>
                          </a:solidFill>
                        </a:rPr>
                        <a:t>Research</a:t>
                      </a:r>
                      <a:endParaRPr lang="en-US" noProof="0">
                        <a:solidFill>
                          <a:schemeClr val="accent1"/>
                        </a:solidFill>
                      </a:endParaRPr>
                    </a:p>
                  </a:txBody>
                  <a:tcPr marL="108000">
                    <a:lnR w="57150" cap="flat" cmpd="sng" algn="ctr">
                      <a:solidFill>
                        <a:schemeClr val="tx1"/>
                      </a:solidFill>
                      <a:prstDash val="solid"/>
                      <a:round/>
                      <a:headEnd type="none" w="med" len="med"/>
                      <a:tailEnd type="none" w="med" len="med"/>
                    </a:lnR>
                  </a:tcPr>
                </a:tc>
                <a:tc>
                  <a:txBody>
                    <a:bodyPr/>
                    <a:lstStyle/>
                    <a:p>
                      <a:endParaRPr lang="en-US" noProof="0"/>
                    </a:p>
                  </a:txBody>
                  <a:tcPr marL="10800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noProof="0"/>
                    </a:p>
                  </a:txBody>
                  <a:tcPr marL="10800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noProof="0"/>
                    </a:p>
                  </a:txBody>
                  <a:tcPr marL="108000">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086814">
                <a:tc>
                  <a:txBody>
                    <a:bodyPr/>
                    <a:lstStyle/>
                    <a:p>
                      <a:r>
                        <a:rPr lang="en-US" noProof="0" smtClean="0">
                          <a:solidFill>
                            <a:schemeClr val="accent1"/>
                          </a:solidFill>
                        </a:rPr>
                        <a:t>Coments:</a:t>
                      </a:r>
                      <a:endParaRPr lang="en-US" noProof="0">
                        <a:solidFill>
                          <a:schemeClr val="accent1"/>
                        </a:solidFill>
                      </a:endParaRPr>
                    </a:p>
                  </a:txBody>
                  <a:tcPr>
                    <a:lnR w="57150" cap="flat" cmpd="sng" algn="ctr">
                      <a:solidFill>
                        <a:schemeClr val="tx1"/>
                      </a:solidFill>
                      <a:prstDash val="solid"/>
                      <a:round/>
                      <a:headEnd type="none" w="med" len="med"/>
                      <a:tailEnd type="none" w="med" len="med"/>
                    </a:lnR>
                  </a:tcPr>
                </a:tc>
                <a:tc gridSpan="3">
                  <a:txBody>
                    <a:bodyPr/>
                    <a:lstStyle/>
                    <a:p>
                      <a:endParaRPr lang="en-US" noProof="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hMerge="1">
                  <a:txBody>
                    <a:bodyPr/>
                    <a:lstStyle/>
                    <a:p>
                      <a:endParaRPr lang="pt-BR" dirty="0"/>
                    </a:p>
                  </a:txBody>
                  <a:tcPr/>
                </a:tc>
                <a:tc hMerge="1">
                  <a:txBody>
                    <a:bodyPr/>
                    <a:lstStyle/>
                    <a:p>
                      <a:endParaRPr lang="pt-BR" dirty="0"/>
                    </a:p>
                  </a:txBody>
                  <a:tcPr/>
                </a:tc>
              </a:tr>
              <a:tr h="341946">
                <a:tc>
                  <a:txBody>
                    <a:bodyPr/>
                    <a:lstStyle/>
                    <a:p>
                      <a:r>
                        <a:rPr lang="en-US" noProof="0" smtClean="0">
                          <a:solidFill>
                            <a:schemeClr val="accent1"/>
                          </a:solidFill>
                        </a:rPr>
                        <a:t>Final</a:t>
                      </a:r>
                      <a:r>
                        <a:rPr lang="en-US" baseline="0" noProof="0" smtClean="0">
                          <a:solidFill>
                            <a:schemeClr val="accent1"/>
                          </a:solidFill>
                        </a:rPr>
                        <a:t> Grade</a:t>
                      </a:r>
                      <a:endParaRPr lang="en-US" noProof="0">
                        <a:solidFill>
                          <a:schemeClr val="accent1"/>
                        </a:solidFill>
                      </a:endParaRPr>
                    </a:p>
                  </a:txBody>
                  <a:tcPr>
                    <a:lnR w="57150" cap="flat" cmpd="sng" algn="ctr">
                      <a:solidFill>
                        <a:schemeClr val="tx1"/>
                      </a:solidFill>
                      <a:prstDash val="solid"/>
                      <a:round/>
                      <a:headEnd type="none" w="med" len="med"/>
                      <a:tailEnd type="none" w="med" len="med"/>
                    </a:lnR>
                  </a:tcPr>
                </a:tc>
                <a:tc gridSpan="3">
                  <a:txBody>
                    <a:bodyPr/>
                    <a:lstStyle/>
                    <a:p>
                      <a:endParaRPr lang="en-US" noProof="0" dirty="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tc hMerge="1">
                  <a:txBody>
                    <a:bodyPr/>
                    <a:lstStyle/>
                    <a:p>
                      <a:endParaRPr lang="pt-BR"/>
                    </a:p>
                  </a:txBody>
                  <a:tcPr/>
                </a:tc>
                <a:tc hMerge="1">
                  <a:txBody>
                    <a:bodyPr/>
                    <a:lstStyle/>
                    <a:p>
                      <a:endParaRPr lang="pt-BR"/>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0"/>
            <a:ext cx="8229600" cy="1143000"/>
          </a:xfrm>
        </p:spPr>
        <p:txBody>
          <a:bodyPr/>
          <a:lstStyle/>
          <a:p>
            <a:r>
              <a:rPr lang="en-US" dirty="0" smtClean="0">
                <a:solidFill>
                  <a:schemeClr val="tx1"/>
                </a:solidFill>
              </a:rPr>
              <a:t>CONCLUSION</a:t>
            </a:r>
            <a:endParaRPr lang="pt-BR" dirty="0">
              <a:solidFill>
                <a:schemeClr val="tx1"/>
              </a:solidFill>
            </a:endParaRPr>
          </a:p>
        </p:txBody>
      </p:sp>
      <p:sp>
        <p:nvSpPr>
          <p:cNvPr id="3" name="Espaço Reservado para Conteúdo 2"/>
          <p:cNvSpPr>
            <a:spLocks noGrp="1"/>
          </p:cNvSpPr>
          <p:nvPr>
            <p:ph idx="1"/>
          </p:nvPr>
        </p:nvSpPr>
        <p:spPr>
          <a:xfrm>
            <a:off x="457200" y="1071546"/>
            <a:ext cx="8229600" cy="5237814"/>
          </a:xfrm>
        </p:spPr>
        <p:txBody>
          <a:bodyPr>
            <a:normAutofit fontScale="92500" lnSpcReduction="20000"/>
          </a:bodyPr>
          <a:lstStyle/>
          <a:p>
            <a:pPr algn="ctr">
              <a:buNone/>
            </a:pPr>
            <a:r>
              <a:rPr lang="en-US" dirty="0" smtClean="0"/>
              <a:t>Did you like this race? </a:t>
            </a:r>
          </a:p>
          <a:p>
            <a:pPr algn="ctr">
              <a:buNone/>
            </a:pPr>
            <a:r>
              <a:rPr lang="en-US" dirty="0" smtClean="0"/>
              <a:t>Or did you run out of gas?</a:t>
            </a:r>
          </a:p>
          <a:p>
            <a:pPr algn="ctr">
              <a:buNone/>
            </a:pPr>
            <a:r>
              <a:rPr lang="en-US" dirty="0" smtClean="0"/>
              <a:t>Was it fun to find out more about Rio Olympic games?</a:t>
            </a:r>
          </a:p>
          <a:p>
            <a:pPr algn="ctr">
              <a:buNone/>
            </a:pPr>
            <a:r>
              <a:rPr lang="en-US" dirty="0" smtClean="0"/>
              <a:t>Have you ever heard about this new sports?</a:t>
            </a:r>
          </a:p>
          <a:p>
            <a:pPr algn="ctr">
              <a:buNone/>
            </a:pPr>
            <a:r>
              <a:rPr lang="en-US" dirty="0" smtClean="0"/>
              <a:t>Are you ready to support our athletes on this new Olympic sports? </a:t>
            </a:r>
          </a:p>
          <a:p>
            <a:pPr algn="ctr">
              <a:buNone/>
            </a:pPr>
            <a:r>
              <a:rPr lang="en-US" dirty="0" smtClean="0"/>
              <a:t>How about exploring it further? Let’s  keep moving! </a:t>
            </a:r>
          </a:p>
          <a:p>
            <a:pPr algn="ctr">
              <a:buNone/>
            </a:pPr>
            <a:r>
              <a:rPr lang="en-US" dirty="0" smtClean="0"/>
              <a:t>Check out this other sites for more information!</a:t>
            </a:r>
          </a:p>
          <a:p>
            <a:pPr>
              <a:lnSpc>
                <a:spcPct val="170000"/>
              </a:lnSpc>
            </a:pPr>
            <a:r>
              <a:rPr lang="en-US" sz="1700" dirty="0" smtClean="0">
                <a:hlinkClick r:id="rId2"/>
              </a:rPr>
              <a:t>http://www.topendsports.com/events/summer/hosts/rio/sports.htm</a:t>
            </a:r>
            <a:endParaRPr lang="en-US" sz="1700" dirty="0" smtClean="0"/>
          </a:p>
          <a:p>
            <a:pPr>
              <a:lnSpc>
                <a:spcPct val="170000"/>
              </a:lnSpc>
            </a:pPr>
            <a:r>
              <a:rPr lang="en-US" sz="1700" dirty="0" smtClean="0">
                <a:hlinkClick r:id="rId3"/>
              </a:rPr>
              <a:t>http://www.rio2016.com/en/the-games/paralympic/sports</a:t>
            </a:r>
            <a:endParaRPr lang="en-US" sz="1700" dirty="0" smtClean="0"/>
          </a:p>
          <a:p>
            <a:pPr>
              <a:lnSpc>
                <a:spcPct val="170000"/>
              </a:lnSpc>
            </a:pPr>
            <a:r>
              <a:rPr lang="en-US" sz="1700" dirty="0" smtClean="0">
                <a:hlinkClick r:id="rId4"/>
              </a:rPr>
              <a:t>http://www.olympic.org/athletics-road-equipment-and-history</a:t>
            </a:r>
            <a:endParaRPr lang="en-US" sz="1700" dirty="0" smtClean="0"/>
          </a:p>
          <a:p>
            <a:pPr>
              <a:lnSpc>
                <a:spcPct val="170000"/>
              </a:lnSpc>
            </a:pPr>
            <a:r>
              <a:rPr lang="en-US" sz="1700" dirty="0" smtClean="0">
                <a:hlinkClick r:id="rId5"/>
              </a:rPr>
              <a:t>http://swimming.about.com/od/swimmingolympics/a/olympicswimbasi.htm</a:t>
            </a:r>
            <a:endParaRPr lang="en-US" sz="1700" dirty="0" smtClean="0"/>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chemeClr val="tx1"/>
                </a:solidFill>
              </a:rPr>
              <a:t>CREDITS</a:t>
            </a:r>
            <a:endParaRPr lang="pt-BR" dirty="0">
              <a:solidFill>
                <a:schemeClr val="tx1"/>
              </a:solidFill>
            </a:endParaRPr>
          </a:p>
        </p:txBody>
      </p:sp>
      <p:sp>
        <p:nvSpPr>
          <p:cNvPr id="3" name="Espaço Reservado para Conteúdo 2"/>
          <p:cNvSpPr>
            <a:spLocks noGrp="1"/>
          </p:cNvSpPr>
          <p:nvPr>
            <p:ph idx="1"/>
          </p:nvPr>
        </p:nvSpPr>
        <p:spPr>
          <a:ln>
            <a:noFill/>
          </a:ln>
          <a:effectLst/>
          <a:scene3d>
            <a:camera prst="orthographicFront">
              <a:rot lat="0" lon="0" rev="0"/>
            </a:camera>
            <a:lightRig rig="contrasting" dir="t">
              <a:rot lat="0" lon="0" rev="7800000"/>
            </a:lightRig>
          </a:scene3d>
          <a:sp3d>
            <a:bevelT w="139700" h="139700"/>
          </a:sp3d>
        </p:spPr>
        <p:txBody>
          <a:bodyPr/>
          <a:lstStyle/>
          <a:p>
            <a:pPr>
              <a:buNone/>
            </a:pPr>
            <a:r>
              <a:rPr lang="en-US" b="1" dirty="0" smtClean="0"/>
              <a:t>This webquest was created by Isabele Mendes and Sérgio ...., </a:t>
            </a:r>
            <a:r>
              <a:rPr lang="pt-BR" b="1" dirty="0" smtClean="0"/>
              <a:t>under guidance of Professor Janaína Cardoso for the course “Use of Technology for English Language Teaching” at UERJ in Decemeber, 2013.</a:t>
            </a:r>
          </a:p>
          <a:p>
            <a:pPr>
              <a:buNone/>
            </a:pPr>
            <a:r>
              <a:rPr lang="en-US" b="1" dirty="0" smtClean="0"/>
              <a:t>This activity was designed to help pre-intermediate and intermediate students improve their writting and speaking skills.</a:t>
            </a:r>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85728"/>
            <a:ext cx="8229600" cy="5840435"/>
          </a:xfrm>
        </p:spPr>
        <p:txBody>
          <a:bodyPr>
            <a:normAutofit/>
          </a:bodyPr>
          <a:lstStyle/>
          <a:p>
            <a:pPr algn="ctr">
              <a:buNone/>
            </a:pPr>
            <a:r>
              <a:rPr lang="en-US" sz="3200" dirty="0" smtClean="0"/>
              <a:t>Where will you be in 2016?</a:t>
            </a:r>
          </a:p>
          <a:p>
            <a:pPr algn="ctr">
              <a:buNone/>
            </a:pPr>
            <a:r>
              <a:rPr lang="en-US" sz="3200" dirty="0" smtClean="0"/>
              <a:t>Did you know that the Olympic Games will be held in Rio from August 5</a:t>
            </a:r>
            <a:r>
              <a:rPr lang="en-US" sz="3200" baseline="30000" dirty="0" smtClean="0"/>
              <a:t>th</a:t>
            </a:r>
            <a:r>
              <a:rPr lang="en-US" sz="3200" dirty="0" smtClean="0"/>
              <a:t> to August 21</a:t>
            </a:r>
            <a:r>
              <a:rPr lang="en-US" sz="3200" baseline="30000" dirty="0" smtClean="0"/>
              <a:t>st</a:t>
            </a:r>
            <a:r>
              <a:rPr lang="en-US" sz="3200" baseline="30000" dirty="0"/>
              <a:t>?</a:t>
            </a:r>
            <a:r>
              <a:rPr lang="en-US" sz="3200" dirty="0" smtClean="0"/>
              <a:t> </a:t>
            </a:r>
            <a:endParaRPr lang="pt-BR" sz="3200" dirty="0"/>
          </a:p>
        </p:txBody>
      </p:sp>
      <p:pic>
        <p:nvPicPr>
          <p:cNvPr id="15362" name="Picture 2" descr="http://rio2016.com/sites/default/files/imagecache/switcher_960x620_rounded_corners/14_ipanema_pk.jpg"/>
          <p:cNvPicPr>
            <a:picLocks noChangeAspect="1" noChangeArrowheads="1"/>
          </p:cNvPicPr>
          <p:nvPr/>
        </p:nvPicPr>
        <p:blipFill>
          <a:blip r:embed="rId2"/>
          <a:srcRect/>
          <a:stretch>
            <a:fillRect/>
          </a:stretch>
        </p:blipFill>
        <p:spPr bwMode="auto">
          <a:xfrm rot="21032558">
            <a:off x="202675" y="2777673"/>
            <a:ext cx="4480321" cy="2837537"/>
          </a:xfrm>
          <a:prstGeom prst="rect">
            <a:avLst/>
          </a:prstGeom>
          <a:noFill/>
        </p:spPr>
      </p:pic>
      <p:pic>
        <p:nvPicPr>
          <p:cNvPr id="15366" name="Picture 6" descr="https://encrypted-tbn0.gstatic.com/images?q=tbn:ANd9GcQZTt_zYm3_9CvNPXMd61qpe7ku-jUW8KEAvqpKv6MwXbI9RyusZA"/>
          <p:cNvPicPr>
            <a:picLocks noChangeAspect="1" noChangeArrowheads="1"/>
          </p:cNvPicPr>
          <p:nvPr/>
        </p:nvPicPr>
        <p:blipFill>
          <a:blip r:embed="rId3"/>
          <a:srcRect/>
          <a:stretch>
            <a:fillRect/>
          </a:stretch>
        </p:blipFill>
        <p:spPr bwMode="auto">
          <a:xfrm rot="685092">
            <a:off x="4797556" y="3692529"/>
            <a:ext cx="4111351" cy="278608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285728"/>
            <a:ext cx="9144000" cy="5840435"/>
          </a:xfrm>
        </p:spPr>
        <p:txBody>
          <a:bodyPr/>
          <a:lstStyle/>
          <a:p>
            <a:pPr algn="ctr">
              <a:buNone/>
            </a:pPr>
            <a:r>
              <a:rPr lang="en-US" sz="3200" dirty="0" smtClean="0"/>
              <a:t>Do you like sports?</a:t>
            </a:r>
          </a:p>
          <a:p>
            <a:pPr algn="ctr">
              <a:buNone/>
            </a:pPr>
            <a:r>
              <a:rPr lang="en-US" sz="3200" dirty="0" smtClean="0"/>
              <a:t>What do you know about the Olympic Games?</a:t>
            </a:r>
            <a:endParaRPr lang="en-US" dirty="0" smtClean="0"/>
          </a:p>
          <a:p>
            <a:endParaRPr lang="en-US" dirty="0"/>
          </a:p>
          <a:p>
            <a:endParaRPr lang="en-US" dirty="0" smtClean="0"/>
          </a:p>
          <a:p>
            <a:endParaRPr lang="pt-BR" dirty="0"/>
          </a:p>
        </p:txBody>
      </p:sp>
      <p:pic>
        <p:nvPicPr>
          <p:cNvPr id="4" name="Imagem 3" descr="149852694_0.jpg"/>
          <p:cNvPicPr>
            <a:picLocks noChangeAspect="1"/>
          </p:cNvPicPr>
          <p:nvPr/>
        </p:nvPicPr>
        <p:blipFill>
          <a:blip r:embed="rId2"/>
          <a:stretch>
            <a:fillRect/>
          </a:stretch>
        </p:blipFill>
        <p:spPr>
          <a:xfrm rot="21113785">
            <a:off x="285720" y="2143116"/>
            <a:ext cx="4000528" cy="2667018"/>
          </a:xfrm>
          <a:prstGeom prst="rect">
            <a:avLst/>
          </a:prstGeom>
        </p:spPr>
      </p:pic>
      <p:pic>
        <p:nvPicPr>
          <p:cNvPr id="5" name="Imagem 4" descr="149915654.jpg"/>
          <p:cNvPicPr>
            <a:picLocks noChangeAspect="1"/>
          </p:cNvPicPr>
          <p:nvPr/>
        </p:nvPicPr>
        <p:blipFill>
          <a:blip r:embed="rId3"/>
          <a:stretch>
            <a:fillRect/>
          </a:stretch>
        </p:blipFill>
        <p:spPr>
          <a:xfrm rot="455516">
            <a:off x="4357686" y="3571876"/>
            <a:ext cx="4508500" cy="2857500"/>
          </a:xfrm>
          <a:prstGeom prst="rect">
            <a:avLst/>
          </a:prstGeom>
        </p:spPr>
      </p:pic>
      <p:pic>
        <p:nvPicPr>
          <p:cNvPr id="6" name="Imagem 5" descr="Olympic Truce Emblem.jpg"/>
          <p:cNvPicPr>
            <a:picLocks noChangeAspect="1"/>
          </p:cNvPicPr>
          <p:nvPr/>
        </p:nvPicPr>
        <p:blipFill>
          <a:blip r:embed="rId4"/>
          <a:stretch>
            <a:fillRect/>
          </a:stretch>
        </p:blipFill>
        <p:spPr>
          <a:xfrm rot="21104013">
            <a:off x="6072198" y="1500174"/>
            <a:ext cx="1928826" cy="192882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572660" cy="6126163"/>
          </a:xfrm>
        </p:spPr>
        <p:txBody>
          <a:bodyPr/>
          <a:lstStyle/>
          <a:p>
            <a:pPr algn="ctr">
              <a:buNone/>
            </a:pPr>
            <a:r>
              <a:rPr lang="en-US" sz="3600" dirty="0" smtClean="0"/>
              <a:t>Are you ready to support our olympic athletes? </a:t>
            </a:r>
          </a:p>
          <a:p>
            <a:pPr>
              <a:buNone/>
            </a:pPr>
            <a:endParaRPr lang="en-US" dirty="0" smtClean="0"/>
          </a:p>
          <a:p>
            <a:pPr>
              <a:buNone/>
            </a:pPr>
            <a:endParaRPr lang="en-US" dirty="0"/>
          </a:p>
          <a:p>
            <a:pPr>
              <a:buNone/>
            </a:pPr>
            <a:endParaRPr lang="pt-BR" dirty="0"/>
          </a:p>
        </p:txBody>
      </p:sp>
      <p:pic>
        <p:nvPicPr>
          <p:cNvPr id="4" name="Imagem 3" descr="thumb.jpg"/>
          <p:cNvPicPr>
            <a:picLocks noChangeAspect="1"/>
          </p:cNvPicPr>
          <p:nvPr/>
        </p:nvPicPr>
        <p:blipFill>
          <a:blip r:embed="rId2"/>
          <a:stretch>
            <a:fillRect/>
          </a:stretch>
        </p:blipFill>
        <p:spPr>
          <a:xfrm rot="21181270">
            <a:off x="1073408" y="1392834"/>
            <a:ext cx="4273839" cy="2643206"/>
          </a:xfrm>
          <a:prstGeom prst="rect">
            <a:avLst/>
          </a:prstGeom>
        </p:spPr>
      </p:pic>
      <p:pic>
        <p:nvPicPr>
          <p:cNvPr id="5" name="Imagem 4" descr="SarahMenezes2012.jpg"/>
          <p:cNvPicPr>
            <a:picLocks noChangeAspect="1"/>
          </p:cNvPicPr>
          <p:nvPr/>
        </p:nvPicPr>
        <p:blipFill>
          <a:blip r:embed="rId3"/>
          <a:stretch>
            <a:fillRect/>
          </a:stretch>
        </p:blipFill>
        <p:spPr>
          <a:xfrm rot="334172">
            <a:off x="5929322" y="1500174"/>
            <a:ext cx="2797701" cy="4134380"/>
          </a:xfrm>
          <a:prstGeom prst="rect">
            <a:avLst/>
          </a:prstGeom>
        </p:spPr>
      </p:pic>
      <p:pic>
        <p:nvPicPr>
          <p:cNvPr id="6" name="Imagem 5" descr="rayssa_costa.jpg"/>
          <p:cNvPicPr>
            <a:picLocks noChangeAspect="1"/>
          </p:cNvPicPr>
          <p:nvPr/>
        </p:nvPicPr>
        <p:blipFill>
          <a:blip r:embed="rId4"/>
          <a:stretch>
            <a:fillRect/>
          </a:stretch>
        </p:blipFill>
        <p:spPr>
          <a:xfrm rot="554008">
            <a:off x="1104780" y="4000729"/>
            <a:ext cx="4214842" cy="253554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214338"/>
            <a:ext cx="8229600" cy="2428892"/>
          </a:xfrm>
        </p:spPr>
        <p:txBody>
          <a:bodyPr>
            <a:noAutofit/>
          </a:bodyPr>
          <a:lstStyle/>
          <a:p>
            <a:r>
              <a:rPr lang="en-US" sz="3200" b="1" dirty="0" smtClean="0">
                <a:solidFill>
                  <a:schemeClr val="tx1"/>
                </a:solidFill>
              </a:rPr>
              <a:t/>
            </a:r>
            <a:br>
              <a:rPr lang="en-US" sz="3200" b="1" dirty="0" smtClean="0">
                <a:solidFill>
                  <a:schemeClr val="tx1"/>
                </a:solidFill>
              </a:rPr>
            </a:br>
            <a:r>
              <a:rPr lang="en-US" sz="2800" b="1" dirty="0" smtClean="0">
                <a:solidFill>
                  <a:schemeClr val="tx1"/>
                </a:solidFill>
              </a:rPr>
              <a:t>Join your team in this race to learn more about the  history of the Olympic Games and the Olympic sports as well as </a:t>
            </a:r>
            <a:r>
              <a:rPr lang="pt-BR" sz="2800" b="1" dirty="0" smtClean="0">
                <a:solidFill>
                  <a:schemeClr val="tx1"/>
                </a:solidFill>
              </a:rPr>
              <a:t>three new Olympic sports that were included in the 2016 Rio Games</a:t>
            </a:r>
            <a:r>
              <a:rPr lang="pt-BR" sz="3200" b="1" dirty="0" smtClean="0">
                <a:solidFill>
                  <a:schemeClr val="tx1"/>
                </a:solidFill>
              </a:rPr>
              <a:t>.</a:t>
            </a:r>
            <a:endParaRPr lang="pt-BR" sz="3200" dirty="0">
              <a:solidFill>
                <a:schemeClr val="tx1"/>
              </a:solidFill>
            </a:endParaRPr>
          </a:p>
        </p:txBody>
      </p:sp>
      <p:pic>
        <p:nvPicPr>
          <p:cNvPr id="7" name="Imagem 6" descr="download.jpg"/>
          <p:cNvPicPr>
            <a:picLocks noChangeAspect="1"/>
          </p:cNvPicPr>
          <p:nvPr/>
        </p:nvPicPr>
        <p:blipFill>
          <a:blip r:embed="rId2"/>
          <a:stretch>
            <a:fillRect/>
          </a:stretch>
        </p:blipFill>
        <p:spPr>
          <a:xfrm rot="21198656">
            <a:off x="5734733" y="2326655"/>
            <a:ext cx="3286148" cy="2306019"/>
          </a:xfrm>
          <a:prstGeom prst="rect">
            <a:avLst/>
          </a:prstGeom>
        </p:spPr>
      </p:pic>
      <p:sp>
        <p:nvSpPr>
          <p:cNvPr id="10" name="CaixaDeTexto 9"/>
          <p:cNvSpPr txBox="1"/>
          <p:nvPr/>
        </p:nvSpPr>
        <p:spPr>
          <a:xfrm>
            <a:off x="6286512" y="4572008"/>
            <a:ext cx="2571768" cy="830997"/>
          </a:xfrm>
          <a:prstGeom prst="rect">
            <a:avLst/>
          </a:prstGeom>
          <a:noFill/>
        </p:spPr>
        <p:txBody>
          <a:bodyPr wrap="square" rtlCol="0">
            <a:spAutoFit/>
          </a:bodyPr>
          <a:lstStyle/>
          <a:p>
            <a:endParaRPr lang="en-US" sz="2400" dirty="0" smtClean="0"/>
          </a:p>
          <a:p>
            <a:r>
              <a:rPr lang="en-US" sz="2400" dirty="0" smtClean="0"/>
              <a:t>Sevens Rugby</a:t>
            </a:r>
            <a:endParaRPr lang="pt-BR" sz="2400" dirty="0"/>
          </a:p>
        </p:txBody>
      </p:sp>
      <p:sp>
        <p:nvSpPr>
          <p:cNvPr id="12" name="CaixaDeTexto 11"/>
          <p:cNvSpPr txBox="1"/>
          <p:nvPr/>
        </p:nvSpPr>
        <p:spPr>
          <a:xfrm>
            <a:off x="3643306" y="6396335"/>
            <a:ext cx="1571636" cy="461665"/>
          </a:xfrm>
          <a:prstGeom prst="rect">
            <a:avLst/>
          </a:prstGeom>
          <a:noFill/>
        </p:spPr>
        <p:txBody>
          <a:bodyPr wrap="square" rtlCol="0">
            <a:spAutoFit/>
          </a:bodyPr>
          <a:lstStyle/>
          <a:p>
            <a:r>
              <a:rPr lang="en-US" sz="2400" dirty="0" smtClean="0"/>
              <a:t>Golf</a:t>
            </a:r>
            <a:endParaRPr lang="pt-BR" sz="2400" dirty="0"/>
          </a:p>
        </p:txBody>
      </p:sp>
      <p:pic>
        <p:nvPicPr>
          <p:cNvPr id="13" name="Imagem 12" descr="kitesurf-11.jpg"/>
          <p:cNvPicPr>
            <a:picLocks noChangeAspect="1"/>
          </p:cNvPicPr>
          <p:nvPr/>
        </p:nvPicPr>
        <p:blipFill>
          <a:blip r:embed="rId3"/>
          <a:stretch>
            <a:fillRect/>
          </a:stretch>
        </p:blipFill>
        <p:spPr>
          <a:xfrm rot="381699">
            <a:off x="112304" y="2462562"/>
            <a:ext cx="3309944" cy="2211043"/>
          </a:xfrm>
          <a:prstGeom prst="rect">
            <a:avLst/>
          </a:prstGeom>
        </p:spPr>
      </p:pic>
      <p:sp>
        <p:nvSpPr>
          <p:cNvPr id="14" name="CaixaDeTexto 13"/>
          <p:cNvSpPr txBox="1"/>
          <p:nvPr/>
        </p:nvSpPr>
        <p:spPr>
          <a:xfrm>
            <a:off x="1000100" y="4643446"/>
            <a:ext cx="1640193" cy="830997"/>
          </a:xfrm>
          <a:prstGeom prst="rect">
            <a:avLst/>
          </a:prstGeom>
          <a:noFill/>
        </p:spPr>
        <p:txBody>
          <a:bodyPr wrap="none" rtlCol="0">
            <a:spAutoFit/>
          </a:bodyPr>
          <a:lstStyle/>
          <a:p>
            <a:endParaRPr lang="en-US" sz="2400" dirty="0" smtClean="0"/>
          </a:p>
          <a:p>
            <a:r>
              <a:rPr lang="en-US" sz="2400" dirty="0" smtClean="0"/>
              <a:t>Kitesurfing</a:t>
            </a:r>
            <a:endParaRPr lang="pt-BR" sz="2400" dirty="0"/>
          </a:p>
        </p:txBody>
      </p:sp>
      <p:pic>
        <p:nvPicPr>
          <p:cNvPr id="8" name="Imagem 7" descr="Golf.jpg"/>
          <p:cNvPicPr>
            <a:picLocks noChangeAspect="1"/>
          </p:cNvPicPr>
          <p:nvPr/>
        </p:nvPicPr>
        <p:blipFill>
          <a:blip r:embed="rId4" cstate="print"/>
          <a:stretch>
            <a:fillRect/>
          </a:stretch>
        </p:blipFill>
        <p:spPr>
          <a:xfrm rot="600638">
            <a:off x="2714612" y="4357694"/>
            <a:ext cx="3000396" cy="212528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algn="ctr">
              <a:buNone/>
            </a:pPr>
            <a:r>
              <a:rPr lang="en-US" dirty="0" smtClean="0"/>
              <a:t>Did you know that </a:t>
            </a:r>
            <a:r>
              <a:rPr lang="pt-BR" dirty="0" smtClean="0"/>
              <a:t>the 2016 Summer Olympic programme features 28 sports? </a:t>
            </a:r>
            <a:r>
              <a:rPr lang="en-US" dirty="0" smtClean="0"/>
              <a:t>In this webquest you’ll have fun leaning more about some sports that aren’t very popular in Brazil and creating your own blog about the Olympic Games and a chosen sport. I bet you’ll score many goals and will win a gold medal! </a:t>
            </a:r>
          </a:p>
          <a:p>
            <a:pPr algn="ctr">
              <a:buNone/>
            </a:pPr>
            <a:r>
              <a:rPr lang="en-US" dirty="0" smtClean="0"/>
              <a:t>So, let’s get starte</a:t>
            </a:r>
            <a:r>
              <a:rPr lang="en-US" sz="3200" dirty="0" smtClean="0"/>
              <a:t>d?</a:t>
            </a:r>
            <a:endParaRPr lang="pt-BR" sz="3200" dirty="0"/>
          </a:p>
        </p:txBody>
      </p:sp>
      <p:pic>
        <p:nvPicPr>
          <p:cNvPr id="18436" name="Picture 4" descr="http://www.rio2016.org/sites/default/files/imagecache/switcher_710x450_rounded_corners/rio2016_ao.jpg"/>
          <p:cNvPicPr>
            <a:picLocks noChangeAspect="1" noChangeArrowheads="1"/>
          </p:cNvPicPr>
          <p:nvPr/>
        </p:nvPicPr>
        <p:blipFill>
          <a:blip r:embed="rId2"/>
          <a:srcRect/>
          <a:stretch>
            <a:fillRect/>
          </a:stretch>
        </p:blipFill>
        <p:spPr bwMode="auto">
          <a:xfrm rot="21153279">
            <a:off x="1336631" y="4397781"/>
            <a:ext cx="2959193" cy="2078895"/>
          </a:xfrm>
          <a:prstGeom prst="rect">
            <a:avLst/>
          </a:prstGeom>
          <a:noFill/>
        </p:spPr>
      </p:pic>
      <p:pic>
        <p:nvPicPr>
          <p:cNvPr id="18438" name="Picture 6" descr="http://t3.gstatic.com/images?q=tbn:ANd9GcTy1bfhPaoiaOyo2JfEJfgiXpv5TgZ9mtwqmqSsCKtQt8RheiOiMA"/>
          <p:cNvPicPr>
            <a:picLocks noChangeAspect="1" noChangeArrowheads="1"/>
          </p:cNvPicPr>
          <p:nvPr/>
        </p:nvPicPr>
        <p:blipFill>
          <a:blip r:embed="rId3"/>
          <a:srcRect/>
          <a:stretch>
            <a:fillRect/>
          </a:stretch>
        </p:blipFill>
        <p:spPr bwMode="auto">
          <a:xfrm rot="776437">
            <a:off x="5216764" y="4583347"/>
            <a:ext cx="3482661" cy="16872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16800000"/>
              </a:lightRig>
            </a:scene3d>
            <a:sp3d prstMaterial="softEdge">
              <a:bevelT w="38100" h="38100"/>
            </a:sp3d>
          </a:bodyPr>
          <a:lstStyle/>
          <a:p>
            <a:r>
              <a:rPr lang="en-US" dirty="0" smtClean="0">
                <a:solidFill>
                  <a:schemeClr val="tx1"/>
                </a:solidFill>
              </a:rPr>
              <a:t>TASK</a:t>
            </a:r>
            <a:endParaRPr lang="pt-BR" dirty="0">
              <a:solidFill>
                <a:schemeClr val="tx1"/>
              </a:solidFill>
            </a:endParaRPr>
          </a:p>
        </p:txBody>
      </p:sp>
      <p:sp>
        <p:nvSpPr>
          <p:cNvPr id="3" name="Espaço Reservado para Conteúdo 2"/>
          <p:cNvSpPr>
            <a:spLocks noGrp="1"/>
          </p:cNvSpPr>
          <p:nvPr>
            <p:ph idx="1"/>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pPr algn="just">
              <a:buFont typeface="Arial" pitchFamily="34" charset="0"/>
              <a:buChar char="•"/>
            </a:pPr>
            <a:r>
              <a:rPr lang="pt-BR" b="1" dirty="0" smtClean="0">
                <a:cs typeface="Aharoni" pitchFamily="2" charset="-79"/>
              </a:rPr>
              <a:t>1</a:t>
            </a:r>
            <a:r>
              <a:rPr lang="pt-BR" b="1" u="sng" baseline="30000" dirty="0" smtClean="0">
                <a:cs typeface="Aharoni" pitchFamily="2" charset="-79"/>
              </a:rPr>
              <a:t>st</a:t>
            </a:r>
            <a:r>
              <a:rPr lang="pt-BR" b="1" dirty="0" smtClean="0">
                <a:cs typeface="Aharoni" pitchFamily="2" charset="-79"/>
              </a:rPr>
              <a:t> step: Make groups of </a:t>
            </a:r>
            <a:r>
              <a:rPr lang="pt-BR" b="1" u="sng" dirty="0" smtClean="0">
                <a:cs typeface="Aharoni" pitchFamily="2" charset="-79"/>
              </a:rPr>
              <a:t>three or four people.</a:t>
            </a:r>
            <a:endParaRPr lang="pt-BR" b="1" dirty="0" smtClean="0">
              <a:cs typeface="Aharoni" pitchFamily="2" charset="-79"/>
            </a:endParaRPr>
          </a:p>
          <a:p>
            <a:endParaRPr lang="pt-BR" b="1" dirty="0" smtClean="0">
              <a:cs typeface="Aharoni" pitchFamily="2" charset="-79"/>
            </a:endParaRPr>
          </a:p>
          <a:p>
            <a:pPr>
              <a:buFont typeface="Arial" pitchFamily="34" charset="0"/>
              <a:buChar char="•"/>
            </a:pPr>
            <a:r>
              <a:rPr lang="pt-BR" b="1" dirty="0" smtClean="0">
                <a:cs typeface="Aharoni" pitchFamily="2" charset="-79"/>
              </a:rPr>
              <a:t> 2</a:t>
            </a:r>
            <a:r>
              <a:rPr lang="pt-BR" b="1" u="sng" baseline="30000" dirty="0" smtClean="0">
                <a:cs typeface="Aharoni" pitchFamily="2" charset="-79"/>
              </a:rPr>
              <a:t>nd</a:t>
            </a:r>
            <a:r>
              <a:rPr lang="pt-BR" b="1" dirty="0" smtClean="0">
                <a:cs typeface="Aharoni" pitchFamily="2" charset="-79"/>
              </a:rPr>
              <a:t> step: Choose </a:t>
            </a:r>
            <a:r>
              <a:rPr lang="pt-BR" b="1" u="sng" dirty="0" smtClean="0">
                <a:cs typeface="Aharoni" pitchFamily="2" charset="-79"/>
              </a:rPr>
              <a:t>one</a:t>
            </a:r>
            <a:r>
              <a:rPr lang="pt-BR" b="1" dirty="0" smtClean="0">
                <a:cs typeface="Aharoni" pitchFamily="2" charset="-79"/>
              </a:rPr>
              <a:t> of the following sports:</a:t>
            </a:r>
          </a:p>
          <a:p>
            <a:endParaRPr lang="pt-BR" b="1" dirty="0" smtClean="0">
              <a:cs typeface="Aharoni" pitchFamily="2" charset="-79"/>
            </a:endParaRPr>
          </a:p>
          <a:p>
            <a:pPr>
              <a:buFont typeface="Arial" pitchFamily="34" charset="0"/>
              <a:buChar char="•"/>
            </a:pPr>
            <a:r>
              <a:rPr lang="pt-BR" b="1" dirty="0" smtClean="0">
                <a:cs typeface="Aharoni" pitchFamily="2" charset="-79"/>
              </a:rPr>
              <a:t>Sevens Rugby</a:t>
            </a:r>
          </a:p>
          <a:p>
            <a:pPr>
              <a:buFont typeface="Arial" charset="0"/>
              <a:buChar char="•"/>
            </a:pPr>
            <a:r>
              <a:rPr lang="pt-BR" b="1" dirty="0" smtClean="0">
                <a:cs typeface="Aharoni" pitchFamily="2" charset="-79"/>
              </a:rPr>
              <a:t>Golf</a:t>
            </a:r>
          </a:p>
          <a:p>
            <a:pPr>
              <a:buFont typeface="Arial" charset="0"/>
              <a:buChar char="•"/>
            </a:pPr>
            <a:r>
              <a:rPr lang="pt-BR" b="1" dirty="0" smtClean="0">
                <a:cs typeface="Aharoni" pitchFamily="2" charset="-79"/>
              </a:rPr>
              <a:t>Kitesurfing</a:t>
            </a:r>
          </a:p>
          <a:p>
            <a:pPr>
              <a:buFont typeface="Arial" pitchFamily="34" charset="0"/>
              <a:buChar char="•"/>
            </a:pPr>
            <a:r>
              <a:rPr lang="pt-BR" b="1" dirty="0" smtClean="0">
                <a:cs typeface="Aharoni" pitchFamily="2" charset="-79"/>
              </a:rPr>
              <a:t>Water Polo</a:t>
            </a:r>
          </a:p>
          <a:p>
            <a:pPr>
              <a:buFont typeface="Arial" pitchFamily="34" charset="0"/>
              <a:buChar char="•"/>
            </a:pPr>
            <a:r>
              <a:rPr lang="en-US" b="1" dirty="0" smtClean="0">
                <a:cs typeface="Aharoni" pitchFamily="2" charset="-79"/>
              </a:rPr>
              <a:t>Badminton </a:t>
            </a:r>
            <a:endParaRPr lang="pt-BR" b="1" dirty="0" smtClean="0">
              <a:cs typeface="Aharoni" pitchFamily="2" charset="-79"/>
            </a:endParaRPr>
          </a:p>
          <a:p>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472" y="0"/>
            <a:ext cx="8229600" cy="1143000"/>
          </a:xfrm>
        </p:spPr>
        <p:txBody>
          <a:bodyPr/>
          <a:lstStyle/>
          <a:p>
            <a:r>
              <a:rPr lang="en-US" dirty="0" smtClean="0">
                <a:solidFill>
                  <a:schemeClr val="tx1"/>
                </a:solidFill>
              </a:rPr>
              <a:t>TASK</a:t>
            </a:r>
            <a:endParaRPr lang="pt-BR" dirty="0">
              <a:solidFill>
                <a:schemeClr val="tx1"/>
              </a:solidFill>
            </a:endParaRPr>
          </a:p>
        </p:txBody>
      </p:sp>
      <p:sp>
        <p:nvSpPr>
          <p:cNvPr id="3" name="Espaço Reservado para Conteúdo 2"/>
          <p:cNvSpPr>
            <a:spLocks noGrp="1"/>
          </p:cNvSpPr>
          <p:nvPr>
            <p:ph idx="1"/>
          </p:nvPr>
        </p:nvSpPr>
        <p:spPr>
          <a:xfrm>
            <a:off x="428596" y="928670"/>
            <a:ext cx="8229600" cy="571501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25000" lnSpcReduction="20000"/>
          </a:bodyPr>
          <a:lstStyle/>
          <a:p>
            <a:pPr algn="just">
              <a:lnSpc>
                <a:spcPct val="120000"/>
              </a:lnSpc>
              <a:buFont typeface="Arial" pitchFamily="34" charset="0"/>
              <a:buChar char="•"/>
            </a:pPr>
            <a:r>
              <a:rPr lang="pt-BR" sz="9600" b="1" dirty="0" smtClean="0">
                <a:cs typeface="Aharoni" pitchFamily="2" charset="-79"/>
              </a:rPr>
              <a:t>3</a:t>
            </a:r>
            <a:r>
              <a:rPr lang="pt-BR" sz="9600" b="1" u="sng" baseline="30000" dirty="0" smtClean="0">
                <a:cs typeface="Aharoni" pitchFamily="2" charset="-79"/>
              </a:rPr>
              <a:t>rd</a:t>
            </a:r>
            <a:r>
              <a:rPr lang="pt-BR" sz="9600" b="1" dirty="0" smtClean="0">
                <a:cs typeface="Aharoni" pitchFamily="2" charset="-79"/>
              </a:rPr>
              <a:t> step: Using the suggested websites, make a research about the Olympic Games and the chosen sport. </a:t>
            </a:r>
          </a:p>
          <a:p>
            <a:pPr algn="just">
              <a:lnSpc>
                <a:spcPct val="120000"/>
              </a:lnSpc>
              <a:buFont typeface="Arial" pitchFamily="34" charset="0"/>
              <a:buChar char="•"/>
            </a:pPr>
            <a:endParaRPr lang="pt-BR" sz="9600" b="1" dirty="0" smtClean="0">
              <a:cs typeface="Aharoni" pitchFamily="2" charset="-79"/>
            </a:endParaRPr>
          </a:p>
          <a:p>
            <a:pPr algn="just">
              <a:lnSpc>
                <a:spcPct val="120000"/>
              </a:lnSpc>
              <a:buFont typeface="Arial" pitchFamily="34" charset="0"/>
              <a:buChar char="•"/>
            </a:pPr>
            <a:r>
              <a:rPr lang="en-US" sz="9600" b="1" dirty="0" smtClean="0">
                <a:cs typeface="Aharoni" pitchFamily="2" charset="-79"/>
              </a:rPr>
              <a:t>4</a:t>
            </a:r>
            <a:r>
              <a:rPr lang="en-US" sz="9600" b="1" baseline="30000" dirty="0" smtClean="0">
                <a:cs typeface="Aharoni" pitchFamily="2" charset="-79"/>
              </a:rPr>
              <a:t>th</a:t>
            </a:r>
            <a:r>
              <a:rPr lang="en-US" sz="9600" b="1" dirty="0" smtClean="0">
                <a:cs typeface="Aharoni" pitchFamily="2" charset="-79"/>
              </a:rPr>
              <a:t> step: after </a:t>
            </a:r>
            <a:r>
              <a:rPr lang="pt-BR" sz="9600" b="1" dirty="0" smtClean="0"/>
              <a:t>synthesizing all the information,</a:t>
            </a:r>
            <a:r>
              <a:rPr lang="en-US" sz="9600" b="1" dirty="0" smtClean="0">
                <a:cs typeface="Aharoni" pitchFamily="2" charset="-79"/>
              </a:rPr>
              <a:t> create a blog to share your founds with friends.</a:t>
            </a:r>
          </a:p>
          <a:p>
            <a:pPr algn="just">
              <a:lnSpc>
                <a:spcPct val="120000"/>
              </a:lnSpc>
              <a:buFont typeface="Arial" pitchFamily="34" charset="0"/>
              <a:buChar char="•"/>
            </a:pPr>
            <a:r>
              <a:rPr lang="pt-BR" sz="9600" b="1" dirty="0" smtClean="0">
                <a:cs typeface="Aharoni" pitchFamily="2" charset="-79"/>
              </a:rPr>
              <a:t>Make sure to include the following aspects about the sport:</a:t>
            </a:r>
          </a:p>
          <a:p>
            <a:pPr>
              <a:lnSpc>
                <a:spcPct val="120000"/>
              </a:lnSpc>
            </a:pPr>
            <a:endParaRPr lang="pt-BR" sz="9600" b="1" dirty="0" smtClean="0">
              <a:cs typeface="Aharoni" pitchFamily="2" charset="-79"/>
            </a:endParaRPr>
          </a:p>
          <a:p>
            <a:pPr>
              <a:lnSpc>
                <a:spcPct val="120000"/>
              </a:lnSpc>
              <a:buFont typeface="Arial" pitchFamily="34" charset="0"/>
              <a:buChar char="•"/>
            </a:pPr>
            <a:r>
              <a:rPr lang="en-US" sz="8000" b="1" dirty="0" smtClean="0">
                <a:cs typeface="Aharoni" pitchFamily="2" charset="-79"/>
              </a:rPr>
              <a:t>Its history;</a:t>
            </a:r>
          </a:p>
          <a:p>
            <a:pPr>
              <a:lnSpc>
                <a:spcPct val="120000"/>
              </a:lnSpc>
              <a:buFont typeface="Arial" pitchFamily="34" charset="0"/>
              <a:buChar char="•"/>
            </a:pPr>
            <a:r>
              <a:rPr lang="en-US" sz="8000" b="1" dirty="0" smtClean="0">
                <a:cs typeface="Aharoni" pitchFamily="2" charset="-79"/>
              </a:rPr>
              <a:t>Rules;</a:t>
            </a:r>
          </a:p>
          <a:p>
            <a:pPr>
              <a:lnSpc>
                <a:spcPct val="120000"/>
              </a:lnSpc>
              <a:buFont typeface="Arial" pitchFamily="34" charset="0"/>
              <a:buChar char="•"/>
            </a:pPr>
            <a:r>
              <a:rPr lang="en-US" sz="8000" b="1" dirty="0" smtClean="0">
                <a:cs typeface="Aharoni" pitchFamily="2" charset="-79"/>
              </a:rPr>
              <a:t>How to play it;</a:t>
            </a:r>
          </a:p>
          <a:p>
            <a:pPr>
              <a:lnSpc>
                <a:spcPct val="120000"/>
              </a:lnSpc>
              <a:buFont typeface="Arial" pitchFamily="34" charset="0"/>
              <a:buChar char="•"/>
            </a:pPr>
            <a:r>
              <a:rPr lang="en-US" sz="8000" b="1" dirty="0" smtClean="0">
                <a:cs typeface="Aharoni" pitchFamily="2" charset="-79"/>
              </a:rPr>
              <a:t>Famous athletes;</a:t>
            </a:r>
          </a:p>
          <a:p>
            <a:pPr>
              <a:lnSpc>
                <a:spcPct val="120000"/>
              </a:lnSpc>
              <a:buFont typeface="Arial" pitchFamily="34" charset="0"/>
              <a:buChar char="•"/>
            </a:pPr>
            <a:r>
              <a:rPr lang="en-US" sz="8000" b="1" dirty="0" smtClean="0">
                <a:cs typeface="Aharoni" pitchFamily="2" charset="-79"/>
              </a:rPr>
              <a:t>Pictures;</a:t>
            </a:r>
          </a:p>
          <a:p>
            <a:pPr>
              <a:lnSpc>
                <a:spcPct val="120000"/>
              </a:lnSpc>
              <a:buFont typeface="Arial" pitchFamily="34" charset="0"/>
              <a:buChar char="•"/>
            </a:pPr>
            <a:endParaRPr lang="en-US" sz="9600" b="1" dirty="0" smtClean="0">
              <a:cs typeface="Aharoni" pitchFamily="2" charset="-79"/>
            </a:endParaRPr>
          </a:p>
          <a:p>
            <a:pPr>
              <a:buFont typeface="Arial" pitchFamily="34" charset="0"/>
              <a:buChar char="•"/>
            </a:pPr>
            <a:endParaRPr lang="en-US" dirty="0" smtClean="0">
              <a:solidFill>
                <a:schemeClr val="bg2">
                  <a:lumMod val="10000"/>
                </a:schemeClr>
              </a:solidFill>
              <a:latin typeface="Bookman Old Style" pitchFamily="18" charset="0"/>
              <a:cs typeface="Aharoni" pitchFamily="2" charset="-79"/>
            </a:endParaRPr>
          </a:p>
          <a:p>
            <a:pPr>
              <a:buFont typeface="Arial" pitchFamily="34" charset="0"/>
              <a:buChar char="•"/>
            </a:pPr>
            <a:endParaRPr lang="en-US" dirty="0" smtClean="0">
              <a:solidFill>
                <a:schemeClr val="bg2">
                  <a:lumMod val="10000"/>
                </a:schemeClr>
              </a:solidFill>
              <a:latin typeface="Bookman Old Style" pitchFamily="18" charset="0"/>
              <a:cs typeface="Aharoni" pitchFamily="2" charset="-79"/>
            </a:endParaRPr>
          </a:p>
          <a:p>
            <a:pPr>
              <a:buFont typeface="Arial" pitchFamily="34" charset="0"/>
              <a:buChar char="•"/>
            </a:pPr>
            <a:endParaRPr lang="en-US" dirty="0" smtClean="0">
              <a:solidFill>
                <a:schemeClr val="bg2">
                  <a:lumMod val="10000"/>
                </a:schemeClr>
              </a:solidFill>
              <a:latin typeface="Bookman Old Style" pitchFamily="18" charset="0"/>
              <a:cs typeface="Aharoni" pitchFamily="2" charset="-79"/>
            </a:endParaRPr>
          </a:p>
          <a:p>
            <a:pPr>
              <a:buNone/>
            </a:pPr>
            <a:r>
              <a:rPr lang="en-US" dirty="0" smtClean="0">
                <a:solidFill>
                  <a:schemeClr val="bg2">
                    <a:lumMod val="10000"/>
                  </a:schemeClr>
                </a:solidFill>
                <a:latin typeface="Bookman Old Style" pitchFamily="18" charset="0"/>
                <a:cs typeface="Aharoni" pitchFamily="2" charset="-79"/>
              </a:rPr>
              <a:t> </a:t>
            </a:r>
            <a:endParaRPr lang="pt-BR" dirty="0" smtClean="0">
              <a:solidFill>
                <a:schemeClr val="bg2">
                  <a:lumMod val="10000"/>
                </a:schemeClr>
              </a:solidFill>
              <a:latin typeface="Bookman Old Style" pitchFamily="18" charset="0"/>
              <a:cs typeface="Aharoni" pitchFamily="2" charset="-79"/>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soft" dir="t">
                <a:rot lat="0" lon="0" rev="16800000"/>
              </a:lightRig>
            </a:scene3d>
            <a:sp3d prstMaterial="softEdge">
              <a:bevelT w="38100" h="38100"/>
            </a:sp3d>
          </a:bodyPr>
          <a:lstStyle/>
          <a:p>
            <a:r>
              <a:rPr lang="en-US" dirty="0" smtClean="0">
                <a:solidFill>
                  <a:schemeClr val="tx1"/>
                </a:solidFill>
              </a:rPr>
              <a:t>RESOURCES</a:t>
            </a:r>
            <a:endParaRPr lang="pt-BR" dirty="0">
              <a:solidFill>
                <a:schemeClr val="tx1"/>
              </a:solidFill>
            </a:endParaRPr>
          </a:p>
        </p:txBody>
      </p:sp>
      <p:sp>
        <p:nvSpPr>
          <p:cNvPr id="3" name="Espaço Reservado para Conteúdo 2"/>
          <p:cNvSpPr>
            <a:spLocks noGrp="1"/>
          </p:cNvSpPr>
          <p:nvPr>
            <p:ph idx="1"/>
          </p:nvPr>
        </p:nvSpPr>
        <p:spPr/>
        <p:txBody>
          <a:bodyPr>
            <a:normAutofit fontScale="77500" lnSpcReduction="20000"/>
          </a:bodyPr>
          <a:lstStyle/>
          <a:p>
            <a:pPr marL="0" indent="720000">
              <a:buFont typeface="Wingdings" pitchFamily="2" charset="2"/>
              <a:buChar char="q"/>
            </a:pPr>
            <a:r>
              <a:rPr lang="en-US" dirty="0" smtClean="0"/>
              <a:t>How to create a blog:</a:t>
            </a:r>
          </a:p>
          <a:p>
            <a:pPr>
              <a:buNone/>
            </a:pPr>
            <a:r>
              <a:rPr lang="en-US" dirty="0" smtClean="0">
                <a:hlinkClick r:id="rId2"/>
              </a:rPr>
              <a:t>http://www.wikihow.com/Start-a-Blog-on-Blogger</a:t>
            </a:r>
            <a:endParaRPr lang="en-US" dirty="0" smtClean="0"/>
          </a:p>
          <a:p>
            <a:pPr>
              <a:buNone/>
            </a:pPr>
            <a:r>
              <a:rPr lang="en-US" dirty="0" smtClean="0">
                <a:hlinkClick r:id="rId3"/>
              </a:rPr>
              <a:t>http://wordpress.com/#video</a:t>
            </a:r>
            <a:endParaRPr lang="en-US" dirty="0" smtClean="0"/>
          </a:p>
          <a:p>
            <a:pPr marL="0" indent="720000">
              <a:buFont typeface="Wingdings" pitchFamily="2" charset="2"/>
              <a:buChar char="q"/>
            </a:pPr>
            <a:r>
              <a:rPr lang="en-US" dirty="0" smtClean="0"/>
              <a:t>Rio 2016 Olympic Games: </a:t>
            </a:r>
          </a:p>
          <a:p>
            <a:pPr marL="0" indent="0">
              <a:buNone/>
            </a:pPr>
            <a:r>
              <a:rPr lang="pt-BR" dirty="0" smtClean="0">
                <a:hlinkClick r:id="rId4"/>
              </a:rPr>
              <a:t>http://rio2016.com/en</a:t>
            </a:r>
            <a:endParaRPr lang="en-US" dirty="0" smtClean="0"/>
          </a:p>
          <a:p>
            <a:pPr marL="0">
              <a:buNone/>
            </a:pPr>
            <a:r>
              <a:rPr lang="pt-BR" dirty="0" smtClean="0">
                <a:hlinkClick r:id="rId5"/>
              </a:rPr>
              <a:t> http://www.olympic.org/olympic-games</a:t>
            </a:r>
            <a:endParaRPr lang="pt-BR" dirty="0" smtClean="0"/>
          </a:p>
          <a:p>
            <a:pPr marL="0" indent="720000">
              <a:buFont typeface="Wingdings" pitchFamily="2" charset="2"/>
              <a:buChar char="q"/>
            </a:pPr>
            <a:r>
              <a:rPr lang="en-US" dirty="0" smtClean="0"/>
              <a:t>Sports: </a:t>
            </a:r>
          </a:p>
          <a:p>
            <a:pPr marL="0" indent="0">
              <a:lnSpc>
                <a:spcPct val="120000"/>
              </a:lnSpc>
              <a:buNone/>
            </a:pPr>
            <a:r>
              <a:rPr lang="pt-BR" dirty="0" smtClean="0">
                <a:hlinkClick r:id="rId6"/>
              </a:rPr>
              <a:t>http://en.wikipedia.org/wiki/Kitesurfing</a:t>
            </a:r>
            <a:endParaRPr lang="pt-BR" dirty="0" smtClean="0"/>
          </a:p>
          <a:p>
            <a:pPr marL="0" indent="0">
              <a:lnSpc>
                <a:spcPct val="120000"/>
              </a:lnSpc>
              <a:buNone/>
            </a:pPr>
            <a:r>
              <a:rPr lang="pt-BR" dirty="0" smtClean="0">
                <a:hlinkClick r:id="rId7"/>
              </a:rPr>
              <a:t>http://en.wikipedia.org/wiki/Golf</a:t>
            </a:r>
            <a:endParaRPr lang="pt-BR" dirty="0" smtClean="0"/>
          </a:p>
          <a:p>
            <a:pPr marL="0" indent="0">
              <a:lnSpc>
                <a:spcPct val="120000"/>
              </a:lnSpc>
              <a:buNone/>
            </a:pPr>
            <a:r>
              <a:rPr lang="pt-BR" dirty="0" smtClean="0">
                <a:hlinkClick r:id="rId8"/>
              </a:rPr>
              <a:t>http://en.wikipedia.org/wiki/Badminton</a:t>
            </a:r>
            <a:endParaRPr lang="pt-BR" dirty="0" smtClean="0"/>
          </a:p>
          <a:p>
            <a:pPr marL="0" indent="0">
              <a:lnSpc>
                <a:spcPct val="120000"/>
              </a:lnSpc>
              <a:buNone/>
            </a:pPr>
            <a:r>
              <a:rPr lang="pt-BR" dirty="0" smtClean="0">
                <a:hlinkClick r:id="rId9"/>
              </a:rPr>
              <a:t>http://en.wikipedia.org/wiki/Sevens_rugby</a:t>
            </a:r>
            <a:endParaRPr lang="pt-BR" dirty="0" smtClean="0"/>
          </a:p>
          <a:p>
            <a:pPr marL="0" indent="0">
              <a:lnSpc>
                <a:spcPct val="120000"/>
              </a:lnSpc>
              <a:buNone/>
            </a:pPr>
            <a:r>
              <a:rPr lang="pt-BR" dirty="0" smtClean="0">
                <a:hlinkClick r:id="rId10"/>
              </a:rPr>
              <a:t>http://en.wikipedia.org/wiki/Water_polo</a:t>
            </a:r>
            <a:endParaRPr lang="pt-B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pice">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927</TotalTime>
  <Words>461</Words>
  <Application>Microsoft Office PowerPoint</Application>
  <PresentationFormat>Apresentação na tela (4:3)</PresentationFormat>
  <Paragraphs>88</Paragraphs>
  <Slides>13</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13</vt:i4>
      </vt:variant>
    </vt:vector>
  </HeadingPairs>
  <TitlesOfParts>
    <vt:vector size="21" baseType="lpstr">
      <vt:lpstr>Aharoni</vt:lpstr>
      <vt:lpstr>Arial</vt:lpstr>
      <vt:lpstr>Bookman Old Style</vt:lpstr>
      <vt:lpstr>Century Schoolbook</vt:lpstr>
      <vt:lpstr>Wingdings</vt:lpstr>
      <vt:lpstr>Wingdings 2</vt:lpstr>
      <vt:lpstr>Wingdings 3</vt:lpstr>
      <vt:lpstr>Ápice</vt:lpstr>
      <vt:lpstr>Apresentação do PowerPoint</vt:lpstr>
      <vt:lpstr>Apresentação do PowerPoint</vt:lpstr>
      <vt:lpstr>Apresentação do PowerPoint</vt:lpstr>
      <vt:lpstr>Apresentação do PowerPoint</vt:lpstr>
      <vt:lpstr> Join your team in this race to learn more about the  history of the Olympic Games and the Olympic sports as well as three new Olympic sports that were included in the 2016 Rio Games.</vt:lpstr>
      <vt:lpstr>Apresentação do PowerPoint</vt:lpstr>
      <vt:lpstr>TASK</vt:lpstr>
      <vt:lpstr>TASK</vt:lpstr>
      <vt:lpstr>RESOURCES</vt:lpstr>
      <vt:lpstr>EVALUATION</vt:lpstr>
      <vt:lpstr>EVALUATION CHART</vt:lpstr>
      <vt:lpstr>CONCLUSION</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Isabele</dc:creator>
  <cp:lastModifiedBy>Janaina Cardoso</cp:lastModifiedBy>
  <cp:revision>42</cp:revision>
  <dcterms:created xsi:type="dcterms:W3CDTF">2013-12-08T12:31:24Z</dcterms:created>
  <dcterms:modified xsi:type="dcterms:W3CDTF">2014-06-02T12:36:36Z</dcterms:modified>
</cp:coreProperties>
</file>